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  <p:sldId id="271" r:id="rId8"/>
    <p:sldId id="272" r:id="rId9"/>
    <p:sldId id="280" r:id="rId10"/>
    <p:sldId id="273" r:id="rId11"/>
    <p:sldId id="274" r:id="rId12"/>
    <p:sldId id="275" r:id="rId13"/>
    <p:sldId id="276" r:id="rId14"/>
    <p:sldId id="277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93" autoAdjust="0"/>
    <p:restoredTop sz="86329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YELLOW FEVER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718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444"/>
            <a:ext cx="9144000" cy="934844"/>
          </a:xfrm>
        </p:spPr>
        <p:txBody>
          <a:bodyPr/>
          <a:lstStyle/>
          <a:p>
            <a:r>
              <a:rPr lang="en-IN" dirty="0"/>
              <a:t>VECTOR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objective of vector control is to reduce rapidly </a:t>
            </a:r>
            <a:r>
              <a:rPr lang="en-IN" dirty="0" smtClean="0"/>
              <a:t>the vector population and thereby stop </a:t>
            </a:r>
            <a:r>
              <a:rPr lang="en-IN" dirty="0"/>
              <a:t>or reduce </a:t>
            </a:r>
            <a:r>
              <a:rPr lang="en-IN" dirty="0" smtClean="0"/>
              <a:t>transmission. </a:t>
            </a:r>
            <a:endParaRPr lang="en-IN" dirty="0"/>
          </a:p>
          <a:p>
            <a:pPr algn="just"/>
            <a:r>
              <a:rPr lang="en-IN" dirty="0"/>
              <a:t>A</a:t>
            </a:r>
            <a:r>
              <a:rPr lang="en-IN" dirty="0" smtClean="0"/>
              <a:t>nti-adult </a:t>
            </a:r>
            <a:r>
              <a:rPr lang="en-IN" dirty="0"/>
              <a:t>and </a:t>
            </a:r>
            <a:r>
              <a:rPr lang="en-IN" dirty="0" smtClean="0"/>
              <a:t>anti-larval measures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/>
              <a:t>S</a:t>
            </a:r>
            <a:r>
              <a:rPr lang="en-IN" dirty="0" smtClean="0"/>
              <a:t>ource reduction </a:t>
            </a:r>
            <a:r>
              <a:rPr lang="en-IN" dirty="0"/>
              <a:t>methods (e.g., elimination </a:t>
            </a:r>
            <a:r>
              <a:rPr lang="en-IN" dirty="0" smtClean="0"/>
              <a:t>of breeding </a:t>
            </a:r>
            <a:r>
              <a:rPr lang="en-IN" dirty="0"/>
              <a:t>places) supported by health education </a:t>
            </a:r>
            <a:r>
              <a:rPr lang="en-IN" dirty="0" smtClean="0"/>
              <a:t>and </a:t>
            </a:r>
            <a:r>
              <a:rPr lang="en-IN" dirty="0"/>
              <a:t>community participation.</a:t>
            </a:r>
          </a:p>
          <a:p>
            <a:pPr algn="just"/>
            <a:r>
              <a:rPr lang="en-IN" dirty="0"/>
              <a:t>Personal protection against contact with insects is </a:t>
            </a:r>
            <a:r>
              <a:rPr lang="en-IN" dirty="0" smtClean="0"/>
              <a:t>of major </a:t>
            </a:r>
            <a:r>
              <a:rPr lang="en-IN" dirty="0"/>
              <a:t>importance in integrated vector control. </a:t>
            </a:r>
            <a:r>
              <a:rPr lang="en-IN" dirty="0" smtClean="0"/>
              <a:t>Such protection </a:t>
            </a:r>
            <a:r>
              <a:rPr lang="en-IN" dirty="0"/>
              <a:t>may include the use of repellents, mosquito </a:t>
            </a:r>
            <a:r>
              <a:rPr lang="en-IN" dirty="0" smtClean="0"/>
              <a:t>nets, mosquito </a:t>
            </a:r>
            <a:r>
              <a:rPr lang="en-IN" dirty="0"/>
              <a:t>coils and fumigation mats</a:t>
            </a:r>
          </a:p>
        </p:txBody>
      </p:sp>
    </p:spTree>
    <p:extLst>
      <p:ext uri="{BB962C8B-B14F-4D97-AF65-F5344CB8AC3E}">
        <p14:creationId xmlns="" xmlns:p14="http://schemas.microsoft.com/office/powerpoint/2010/main" val="27200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SURVEILLANCE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IN" dirty="0"/>
              <a:t>A programme of </a:t>
            </a:r>
            <a:r>
              <a:rPr lang="en-IN" dirty="0" smtClean="0"/>
              <a:t>surveillance (clinical</a:t>
            </a:r>
            <a:r>
              <a:rPr lang="en-IN" dirty="0"/>
              <a:t>, serological, </a:t>
            </a:r>
            <a:r>
              <a:rPr lang="en-IN" dirty="0" err="1"/>
              <a:t>histopathological</a:t>
            </a:r>
            <a:r>
              <a:rPr lang="en-IN" dirty="0"/>
              <a:t> and </a:t>
            </a:r>
            <a:r>
              <a:rPr lang="en-IN" dirty="0" smtClean="0"/>
              <a:t>entomological) should </a:t>
            </a:r>
            <a:r>
              <a:rPr lang="en-IN" dirty="0"/>
              <a:t>be instituted </a:t>
            </a:r>
            <a:r>
              <a:rPr lang="en-IN" dirty="0" smtClean="0"/>
              <a:t>in endemic countries , for </a:t>
            </a:r>
            <a:r>
              <a:rPr lang="en-IN" dirty="0"/>
              <a:t>the early detection of the presence of the virus in </a:t>
            </a:r>
            <a:r>
              <a:rPr lang="en-IN" dirty="0" smtClean="0"/>
              <a:t>human populations.</a:t>
            </a:r>
            <a:endParaRPr lang="en-IN" dirty="0"/>
          </a:p>
          <a:p>
            <a:r>
              <a:rPr lang="en-IN" dirty="0"/>
              <a:t>For the surveillance of </a:t>
            </a:r>
            <a:r>
              <a:rPr lang="en-IN" dirty="0" err="1"/>
              <a:t>Aedes</a:t>
            </a:r>
            <a:r>
              <a:rPr lang="en-IN" dirty="0"/>
              <a:t> mosquitoes, the WHO </a:t>
            </a:r>
            <a:r>
              <a:rPr lang="en-IN" dirty="0" smtClean="0"/>
              <a:t>uses an </a:t>
            </a:r>
            <a:r>
              <a:rPr lang="en-IN" dirty="0"/>
              <a:t>index known as </a:t>
            </a:r>
            <a:r>
              <a:rPr lang="en-IN" b="1" i="1" dirty="0" err="1"/>
              <a:t>Aedes</a:t>
            </a:r>
            <a:r>
              <a:rPr lang="en-IN" b="1" i="1" dirty="0"/>
              <a:t> </a:t>
            </a:r>
            <a:r>
              <a:rPr lang="en-IN" b="1" i="1" dirty="0" err="1"/>
              <a:t>aegypti</a:t>
            </a:r>
            <a:r>
              <a:rPr lang="en-IN" b="1" i="1" dirty="0"/>
              <a:t> index</a:t>
            </a:r>
            <a:r>
              <a:rPr lang="en-IN" b="1" i="1" dirty="0" smtClean="0"/>
              <a:t>.</a:t>
            </a:r>
          </a:p>
          <a:p>
            <a:r>
              <a:rPr lang="en-IN" b="1" i="1" dirty="0" smtClean="0"/>
              <a:t> </a:t>
            </a:r>
            <a:r>
              <a:rPr lang="en-IN" dirty="0"/>
              <a:t>This is a </a:t>
            </a:r>
            <a:r>
              <a:rPr lang="en-IN" dirty="0" smtClean="0"/>
              <a:t>house index </a:t>
            </a:r>
            <a:r>
              <a:rPr lang="en-IN" dirty="0"/>
              <a:t>and is defined as "the percentage of houses and </a:t>
            </a:r>
            <a:r>
              <a:rPr lang="en-IN" dirty="0" smtClean="0"/>
              <a:t>their premises</a:t>
            </a:r>
            <a:r>
              <a:rPr lang="en-IN" dirty="0"/>
              <a:t>, in a limited well-defined area, showing </a:t>
            </a:r>
            <a:r>
              <a:rPr lang="en-IN" dirty="0" smtClean="0"/>
              <a:t>actual breeding </a:t>
            </a:r>
            <a:r>
              <a:rPr lang="en-IN" dirty="0"/>
              <a:t>of </a:t>
            </a:r>
            <a:r>
              <a:rPr lang="en-IN" dirty="0" err="1"/>
              <a:t>Aedes</a:t>
            </a:r>
            <a:r>
              <a:rPr lang="en-IN" dirty="0"/>
              <a:t> </a:t>
            </a:r>
            <a:r>
              <a:rPr lang="en-IN" i="1" dirty="0" err="1"/>
              <a:t>aegypti</a:t>
            </a:r>
            <a:r>
              <a:rPr lang="en-IN" i="1" dirty="0"/>
              <a:t> larvae</a:t>
            </a:r>
            <a:r>
              <a:rPr lang="en-IN" i="1" dirty="0" smtClean="0"/>
              <a:t>".</a:t>
            </a:r>
          </a:p>
          <a:p>
            <a:r>
              <a:rPr lang="en-IN" i="1" dirty="0" smtClean="0"/>
              <a:t> </a:t>
            </a:r>
            <a:r>
              <a:rPr lang="en-IN" dirty="0"/>
              <a:t>This index should </a:t>
            </a:r>
            <a:r>
              <a:rPr lang="en-IN" dirty="0" smtClean="0"/>
              <a:t>not be </a:t>
            </a:r>
            <a:r>
              <a:rPr lang="en-IN" dirty="0"/>
              <a:t>more than 1 per </a:t>
            </a:r>
            <a:r>
              <a:rPr lang="en-IN" dirty="0" smtClean="0"/>
              <a:t>cent </a:t>
            </a:r>
            <a:r>
              <a:rPr lang="en-IN" dirty="0"/>
              <a:t>in </a:t>
            </a:r>
            <a:r>
              <a:rPr lang="en-IN" dirty="0" smtClean="0"/>
              <a:t>endemic areas </a:t>
            </a:r>
            <a:r>
              <a:rPr lang="en-IN" dirty="0"/>
              <a:t>to ensure freedom from yellow </a:t>
            </a:r>
            <a:r>
              <a:rPr lang="en-IN" dirty="0" smtClean="0"/>
              <a:t>fever.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376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International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India is a yellow fever "receptive" area, that is, "an area </a:t>
            </a:r>
            <a:r>
              <a:rPr lang="en-IN" dirty="0" smtClean="0"/>
              <a:t>in which </a:t>
            </a:r>
            <a:r>
              <a:rPr lang="en-IN" dirty="0"/>
              <a:t>yellow fever does not exist, but where </a:t>
            </a:r>
            <a:r>
              <a:rPr lang="en-IN" dirty="0" smtClean="0"/>
              <a:t>conditions would </a:t>
            </a:r>
            <a:r>
              <a:rPr lang="en-IN" dirty="0"/>
              <a:t>permit its development if introduced</a:t>
            </a:r>
            <a:r>
              <a:rPr lang="en-IN" dirty="0" smtClean="0"/>
              <a:t>".</a:t>
            </a:r>
          </a:p>
          <a:p>
            <a:r>
              <a:rPr lang="en-IN" dirty="0" smtClean="0"/>
              <a:t> </a:t>
            </a:r>
            <a:r>
              <a:rPr lang="en-IN" dirty="0"/>
              <a:t>The </a:t>
            </a:r>
            <a:r>
              <a:rPr lang="en-IN" dirty="0" smtClean="0"/>
              <a:t>population of </a:t>
            </a:r>
            <a:r>
              <a:rPr lang="en-IN" dirty="0"/>
              <a:t>India is unvaccinated and susceptible to yellow fever. </a:t>
            </a:r>
            <a:endParaRPr lang="en-IN" dirty="0" smtClean="0"/>
          </a:p>
          <a:p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vector</a:t>
            </a:r>
            <a:r>
              <a:rPr lang="en-IN" dirty="0"/>
              <a:t>, </a:t>
            </a:r>
            <a:r>
              <a:rPr lang="en-IN" i="1" dirty="0" err="1"/>
              <a:t>Aedes</a:t>
            </a:r>
            <a:r>
              <a:rPr lang="en-IN" i="1" dirty="0"/>
              <a:t> </a:t>
            </a:r>
            <a:r>
              <a:rPr lang="en-IN" i="1" dirty="0" err="1"/>
              <a:t>aegypti</a:t>
            </a:r>
            <a:r>
              <a:rPr lang="en-IN" i="1" dirty="0"/>
              <a:t> </a:t>
            </a:r>
            <a:r>
              <a:rPr lang="en-IN" dirty="0"/>
              <a:t>is found in abundance. </a:t>
            </a:r>
            <a:endParaRPr lang="en-IN" dirty="0" smtClean="0"/>
          </a:p>
          <a:p>
            <a:r>
              <a:rPr lang="en-IN" dirty="0" smtClean="0"/>
              <a:t>The climatic conditions </a:t>
            </a:r>
            <a:r>
              <a:rPr lang="en-IN" dirty="0"/>
              <a:t>are favourable in most parts of India for </a:t>
            </a:r>
            <a:r>
              <a:rPr lang="en-IN" dirty="0" smtClean="0"/>
              <a:t>its transmission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common monkey of India </a:t>
            </a:r>
            <a:r>
              <a:rPr lang="en-IN" i="1" dirty="0"/>
              <a:t>(</a:t>
            </a:r>
            <a:r>
              <a:rPr lang="en-IN" i="1" dirty="0" err="1"/>
              <a:t>Macacus</a:t>
            </a:r>
            <a:r>
              <a:rPr lang="en-IN" i="1" dirty="0"/>
              <a:t> </a:t>
            </a:r>
            <a:r>
              <a:rPr lang="en-IN" dirty="0" err="1"/>
              <a:t>spp</a:t>
            </a:r>
            <a:r>
              <a:rPr lang="en-IN" dirty="0"/>
              <a:t>) </a:t>
            </a:r>
            <a:r>
              <a:rPr lang="en-IN" dirty="0" smtClean="0"/>
              <a:t>is susceptible </a:t>
            </a:r>
            <a:r>
              <a:rPr lang="en-IN" dirty="0"/>
              <a:t>to yellow fever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missing link in the chain </a:t>
            </a:r>
            <a:r>
              <a:rPr lang="en-IN" dirty="0" smtClean="0"/>
              <a:t>of transmission </a:t>
            </a:r>
            <a:r>
              <a:rPr lang="en-IN" dirty="0"/>
              <a:t>is the virus of yellow fever which does not </a:t>
            </a:r>
            <a:r>
              <a:rPr lang="en-IN" dirty="0" smtClean="0"/>
              <a:t>seem to </a:t>
            </a:r>
            <a:r>
              <a:rPr lang="en-IN" dirty="0"/>
              <a:t>occur in India.</a:t>
            </a:r>
          </a:p>
        </p:txBody>
      </p:sp>
    </p:spTree>
    <p:extLst>
      <p:ext uri="{BB962C8B-B14F-4D97-AF65-F5344CB8AC3E}">
        <p14:creationId xmlns="" xmlns:p14="http://schemas.microsoft.com/office/powerpoint/2010/main" val="10202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172200"/>
          </a:xfrm>
        </p:spPr>
        <p:txBody>
          <a:bodyPr>
            <a:normAutofit/>
          </a:bodyPr>
          <a:lstStyle/>
          <a:p>
            <a:r>
              <a:rPr lang="en-IN" dirty="0"/>
              <a:t>The virus of yellow fever could get imported into India </a:t>
            </a:r>
            <a:r>
              <a:rPr lang="en-IN" dirty="0" smtClean="0"/>
              <a:t>in two </a:t>
            </a:r>
            <a:r>
              <a:rPr lang="en-IN" dirty="0"/>
              <a:t>ways: </a:t>
            </a:r>
            <a:endParaRPr lang="en-IN" dirty="0" smtClean="0"/>
          </a:p>
          <a:p>
            <a:pPr marL="514350" indent="-514350">
              <a:buAutoNum type="arabicParenBoth"/>
            </a:pPr>
            <a:r>
              <a:rPr lang="en-IN" dirty="0" smtClean="0"/>
              <a:t>through </a:t>
            </a:r>
            <a:r>
              <a:rPr lang="en-IN" dirty="0"/>
              <a:t>infected travellers (clinical </a:t>
            </a:r>
            <a:r>
              <a:rPr lang="en-IN" dirty="0" smtClean="0"/>
              <a:t>and subclinical </a:t>
            </a:r>
            <a:r>
              <a:rPr lang="en-IN" dirty="0"/>
              <a:t>cases</a:t>
            </a:r>
            <a:r>
              <a:rPr lang="en-IN" dirty="0" smtClean="0"/>
              <a:t>)</a:t>
            </a:r>
          </a:p>
          <a:p>
            <a:pPr marL="514350" indent="-514350">
              <a:buAutoNum type="arabicParenBoth"/>
            </a:pPr>
            <a:r>
              <a:rPr lang="en-IN" dirty="0" smtClean="0"/>
              <a:t>through </a:t>
            </a:r>
            <a:r>
              <a:rPr lang="en-IN" dirty="0"/>
              <a:t>infected mosquitoes.</a:t>
            </a:r>
          </a:p>
          <a:p>
            <a:pPr algn="just"/>
            <a:r>
              <a:rPr lang="en-IN" dirty="0"/>
              <a:t>Measures designed to restrict the spread of yellow fever </a:t>
            </a:r>
            <a:r>
              <a:rPr lang="en-IN" dirty="0" smtClean="0"/>
              <a:t>through </a:t>
            </a:r>
            <a:r>
              <a:rPr lang="en-IN" dirty="0"/>
              <a:t>stringent aerial and maritime traffic </a:t>
            </a:r>
            <a:r>
              <a:rPr lang="en-IN" dirty="0" smtClean="0"/>
              <a:t>regulations.</a:t>
            </a:r>
          </a:p>
          <a:p>
            <a:r>
              <a:rPr lang="en-IN" dirty="0"/>
              <a:t>Broadly these comprise :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TRAVELLERS </a:t>
            </a:r>
          </a:p>
          <a:p>
            <a:pPr marL="0" indent="0">
              <a:buNone/>
            </a:pPr>
            <a:r>
              <a:rPr lang="en-IN" dirty="0"/>
              <a:t>(ii) MOSQUITOES</a:t>
            </a:r>
          </a:p>
        </p:txBody>
      </p:sp>
    </p:spTree>
    <p:extLst>
      <p:ext uri="{BB962C8B-B14F-4D97-AF65-F5344CB8AC3E}">
        <p14:creationId xmlns="" xmlns:p14="http://schemas.microsoft.com/office/powerpoint/2010/main" val="313868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LcParenBoth"/>
            </a:pPr>
            <a:r>
              <a:rPr lang="en-IN" dirty="0" smtClean="0"/>
              <a:t>TRAVELLERS 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dirty="0" smtClean="0"/>
              <a:t>All </a:t>
            </a:r>
            <a:r>
              <a:rPr lang="en-IN" dirty="0"/>
              <a:t>travellers (including </a:t>
            </a:r>
            <a:r>
              <a:rPr lang="en-IN" dirty="0" smtClean="0"/>
              <a:t>infants) exposed </a:t>
            </a:r>
            <a:r>
              <a:rPr lang="en-IN" dirty="0"/>
              <a:t>to the risk of yellow fever or passing </a:t>
            </a:r>
            <a:r>
              <a:rPr lang="en-IN" dirty="0" smtClean="0"/>
              <a:t>through endemic </a:t>
            </a:r>
            <a:r>
              <a:rPr lang="en-IN" dirty="0"/>
              <a:t>zones of yellow fever must possess a </a:t>
            </a:r>
            <a:r>
              <a:rPr lang="en-IN" dirty="0" smtClean="0"/>
              <a:t>valid international </a:t>
            </a:r>
            <a:r>
              <a:rPr lang="en-IN" dirty="0"/>
              <a:t>certificate of vaccination against yellow </a:t>
            </a:r>
            <a:r>
              <a:rPr lang="en-IN" dirty="0" smtClean="0"/>
              <a:t>fever before </a:t>
            </a:r>
            <a:r>
              <a:rPr lang="en-IN" dirty="0"/>
              <a:t>they are allowed to enter yellow fever "</a:t>
            </a:r>
            <a:r>
              <a:rPr lang="en-IN" dirty="0" smtClean="0"/>
              <a:t>receptive“ areas.</a:t>
            </a:r>
          </a:p>
          <a:p>
            <a:r>
              <a:rPr lang="en-IN" dirty="0" smtClean="0"/>
              <a:t> </a:t>
            </a:r>
            <a:r>
              <a:rPr lang="en-IN" dirty="0"/>
              <a:t>If no such certificate is available, the traveller is </a:t>
            </a:r>
            <a:r>
              <a:rPr lang="en-IN" dirty="0" smtClean="0"/>
              <a:t>placed on </a:t>
            </a:r>
            <a:r>
              <a:rPr lang="en-IN" dirty="0"/>
              <a:t>quarantine, in a mosquito-proof ward, for 6 days </a:t>
            </a:r>
            <a:r>
              <a:rPr lang="en-IN" dirty="0" smtClean="0"/>
              <a:t>from the </a:t>
            </a:r>
            <a:r>
              <a:rPr lang="en-IN" dirty="0"/>
              <a:t>date of leaving an infected area.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traveller </a:t>
            </a:r>
            <a:r>
              <a:rPr lang="en-IN" dirty="0" smtClean="0"/>
              <a:t>arrives before </a:t>
            </a:r>
            <a:r>
              <a:rPr lang="en-IN" dirty="0"/>
              <a:t>the certificate becomes "valid", he is isolated till </a:t>
            </a:r>
            <a:r>
              <a:rPr lang="en-IN" dirty="0" smtClean="0"/>
              <a:t>the certificate </a:t>
            </a:r>
            <a:r>
              <a:rPr lang="en-IN" dirty="0"/>
              <a:t>becomes valid.</a:t>
            </a:r>
          </a:p>
          <a:p>
            <a:pPr marL="0" indent="0">
              <a:buNone/>
            </a:pPr>
            <a:r>
              <a:rPr lang="en-IN" dirty="0"/>
              <a:t>(ii) MOSQUITOES :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aircraft and ships arriving </a:t>
            </a:r>
            <a:r>
              <a:rPr lang="en-IN" dirty="0" smtClean="0"/>
              <a:t>from endemic </a:t>
            </a:r>
            <a:r>
              <a:rPr lang="en-IN" dirty="0"/>
              <a:t>areas are subjected to aerosol spraying </a:t>
            </a:r>
            <a:r>
              <a:rPr lang="en-IN" dirty="0" smtClean="0"/>
              <a:t>with prescribed </a:t>
            </a:r>
            <a:r>
              <a:rPr lang="en-IN" dirty="0"/>
              <a:t>insecticides on arrival for destruction of </a:t>
            </a:r>
            <a:r>
              <a:rPr lang="en-IN" dirty="0" smtClean="0"/>
              <a:t>insect vectors</a:t>
            </a:r>
            <a:r>
              <a:rPr lang="en-IN" dirty="0"/>
              <a:t>. </a:t>
            </a:r>
          </a:p>
          <a:p>
            <a:r>
              <a:rPr lang="en-IN" dirty="0" smtClean="0"/>
              <a:t>Airports </a:t>
            </a:r>
            <a:r>
              <a:rPr lang="en-IN" dirty="0"/>
              <a:t>and seaports are kept free from </a:t>
            </a:r>
            <a:r>
              <a:rPr lang="en-IN" dirty="0" smtClean="0"/>
              <a:t>the breeding </a:t>
            </a:r>
            <a:r>
              <a:rPr lang="en-IN" dirty="0"/>
              <a:t>of insect vectors over an area extending at </a:t>
            </a:r>
            <a:r>
              <a:rPr lang="en-IN" dirty="0" smtClean="0"/>
              <a:t>least 400 </a:t>
            </a:r>
            <a:r>
              <a:rPr lang="en-IN" dirty="0"/>
              <a:t>metres around their perimeters. </a:t>
            </a:r>
            <a:r>
              <a:rPr lang="en-IN" dirty="0" smtClean="0"/>
              <a:t>The </a:t>
            </a:r>
            <a:r>
              <a:rPr lang="en-IN" dirty="0"/>
              <a:t>"</a:t>
            </a:r>
            <a:r>
              <a:rPr lang="en-IN" dirty="0" err="1"/>
              <a:t>aedes</a:t>
            </a:r>
            <a:r>
              <a:rPr lang="en-IN" dirty="0"/>
              <a:t> </a:t>
            </a:r>
            <a:r>
              <a:rPr lang="en-IN" i="1" dirty="0" err="1" smtClean="0"/>
              <a:t>aegypti</a:t>
            </a:r>
            <a:r>
              <a:rPr lang="en-IN" i="1" dirty="0"/>
              <a:t> </a:t>
            </a:r>
            <a:r>
              <a:rPr lang="en-IN" i="1" dirty="0" smtClean="0"/>
              <a:t>index</a:t>
            </a:r>
            <a:r>
              <a:rPr lang="en-IN" i="1" dirty="0"/>
              <a:t>" </a:t>
            </a:r>
            <a:r>
              <a:rPr lang="en-IN" dirty="0"/>
              <a:t>is kept below 1.</a:t>
            </a:r>
          </a:p>
        </p:txBody>
      </p:sp>
    </p:spTree>
    <p:extLst>
      <p:ext uri="{BB962C8B-B14F-4D97-AF65-F5344CB8AC3E}">
        <p14:creationId xmlns="" xmlns:p14="http://schemas.microsoft.com/office/powerpoint/2010/main" val="399418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Yellow fever is a zoonotic disease caused by an </a:t>
            </a:r>
            <a:r>
              <a:rPr lang="en-IN" dirty="0" err="1"/>
              <a:t>arbovirus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It affects principally monkeys and other </a:t>
            </a:r>
            <a:r>
              <a:rPr lang="en-IN" dirty="0" smtClean="0"/>
              <a:t>vertebrates in is transmitted to man by certain </a:t>
            </a:r>
            <a:r>
              <a:rPr lang="en-IN" dirty="0" err="1"/>
              <a:t>culicine</a:t>
            </a:r>
            <a:r>
              <a:rPr lang="en-IN" dirty="0"/>
              <a:t> mosquitoes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shares clinical features </a:t>
            </a:r>
            <a:r>
              <a:rPr lang="en-IN" dirty="0" smtClean="0"/>
              <a:t>with other </a:t>
            </a:r>
            <a:r>
              <a:rPr lang="en-IN" dirty="0"/>
              <a:t>viral haemorrhagic fevers (e.g., </a:t>
            </a:r>
            <a:r>
              <a:rPr lang="en-IN"/>
              <a:t>dengue </a:t>
            </a:r>
            <a:r>
              <a:rPr lang="en-IN" smtClean="0"/>
              <a:t>HF) </a:t>
            </a:r>
            <a:r>
              <a:rPr lang="en-IN" dirty="0"/>
              <a:t>but is characterized by more severe hepatic and </a:t>
            </a:r>
            <a:r>
              <a:rPr lang="en-IN" dirty="0" smtClean="0"/>
              <a:t>renal involvement.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spectrum of disease varies from </a:t>
            </a:r>
            <a:r>
              <a:rPr lang="en-IN" dirty="0" smtClean="0"/>
              <a:t>clinically indeterminate </a:t>
            </a:r>
            <a:r>
              <a:rPr lang="en-IN" dirty="0"/>
              <a:t>to severe cases. </a:t>
            </a:r>
            <a:endParaRPr lang="en-IN" dirty="0" smtClean="0"/>
          </a:p>
          <a:p>
            <a:pPr algn="just"/>
            <a:r>
              <a:rPr lang="en-IN" dirty="0" smtClean="0"/>
              <a:t>Severe </a:t>
            </a:r>
            <a:r>
              <a:rPr lang="en-IN" dirty="0"/>
              <a:t>cases </a:t>
            </a:r>
            <a:r>
              <a:rPr lang="en-IN" dirty="0" smtClean="0"/>
              <a:t>develop jaundice </a:t>
            </a:r>
            <a:r>
              <a:rPr lang="en-IN" dirty="0"/>
              <a:t>with haemorrhagic manifestations (black </a:t>
            </a:r>
            <a:r>
              <a:rPr lang="en-IN" dirty="0" smtClean="0"/>
              <a:t>vomit, epistaxis</a:t>
            </a:r>
            <a:r>
              <a:rPr lang="en-IN" dirty="0"/>
              <a:t>, melena) and albuminuria or anuria, </a:t>
            </a:r>
            <a:r>
              <a:rPr lang="en-IN" dirty="0" smtClean="0"/>
              <a:t>shock, agitation</a:t>
            </a:r>
            <a:r>
              <a:rPr lang="en-IN" dirty="0"/>
              <a:t>, stupor and </a:t>
            </a:r>
            <a:r>
              <a:rPr lang="en-IN" dirty="0" smtClean="0"/>
              <a:t>coma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 smtClean="0"/>
              <a:t>In </a:t>
            </a:r>
            <a:r>
              <a:rPr lang="en-IN" dirty="0"/>
              <a:t>general death </a:t>
            </a:r>
            <a:r>
              <a:rPr lang="en-IN" dirty="0" smtClean="0"/>
              <a:t>occurs between </a:t>
            </a:r>
            <a:r>
              <a:rPr lang="en-IN" dirty="0"/>
              <a:t>the fifth and tenth day of illness.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case </a:t>
            </a:r>
            <a:r>
              <a:rPr lang="en-IN" dirty="0" smtClean="0"/>
              <a:t>fatality rate </a:t>
            </a:r>
            <a:r>
              <a:rPr lang="en-IN" dirty="0"/>
              <a:t>may reach 80 per cent in severe cases. </a:t>
            </a:r>
            <a:endParaRPr lang="en-IN" dirty="0" smtClean="0"/>
          </a:p>
          <a:p>
            <a:pPr algn="just"/>
            <a:r>
              <a:rPr lang="en-IN" dirty="0" smtClean="0"/>
              <a:t>Survivors exhibit long-lasting </a:t>
            </a:r>
            <a:r>
              <a:rPr lang="en-IN" dirty="0"/>
              <a:t>immunity.</a:t>
            </a:r>
          </a:p>
        </p:txBody>
      </p:sp>
    </p:spTree>
    <p:extLst>
      <p:ext uri="{BB962C8B-B14F-4D97-AF65-F5344CB8AC3E}">
        <p14:creationId xmlns="" xmlns:p14="http://schemas.microsoft.com/office/powerpoint/2010/main" val="623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rthropod-born inf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670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r>
              <a:rPr lang="en-IN" dirty="0"/>
              <a:t>There is no specific treatment for yellow fever, </a:t>
            </a:r>
            <a:r>
              <a:rPr lang="en-IN" dirty="0" smtClean="0"/>
              <a:t>only supportive </a:t>
            </a:r>
            <a:r>
              <a:rPr lang="en-IN" dirty="0"/>
              <a:t>care to treat dehydration and fever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 Associated bacterial </a:t>
            </a:r>
            <a:r>
              <a:rPr lang="en-IN" dirty="0"/>
              <a:t>infections can be treated with antibiotics.</a:t>
            </a:r>
          </a:p>
          <a:p>
            <a:r>
              <a:rPr lang="en-IN" dirty="0"/>
              <a:t>Supportive care may improve outcomes for seriously </a:t>
            </a:r>
            <a:r>
              <a:rPr lang="en-IN" dirty="0" smtClean="0"/>
              <a:t>ill patients.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07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Incubation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3 to 6 days</a:t>
            </a:r>
          </a:p>
        </p:txBody>
      </p:sp>
    </p:spTree>
    <p:extLst>
      <p:ext uri="{BB962C8B-B14F-4D97-AF65-F5344CB8AC3E}">
        <p14:creationId xmlns="" xmlns:p14="http://schemas.microsoft.com/office/powerpoint/2010/main" val="61480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IN" dirty="0"/>
              <a:t>CONTROL OF YELLOW FEVER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IN" b="1" dirty="0"/>
              <a:t>Jungle yellow </a:t>
            </a:r>
            <a:r>
              <a:rPr lang="en-IN" b="1" dirty="0" smtClean="0"/>
              <a:t>fever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/>
              <a:t>Jungle yellow fever continues to be </a:t>
            </a:r>
            <a:r>
              <a:rPr lang="en-IN" dirty="0" smtClean="0"/>
              <a:t>an uncontrollable disease.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Mosquito </a:t>
            </a:r>
            <a:r>
              <a:rPr lang="en-IN" dirty="0"/>
              <a:t>control is difficult and can be considered only </a:t>
            </a:r>
            <a:r>
              <a:rPr lang="en-IN" dirty="0" smtClean="0"/>
              <a:t>in restricted </a:t>
            </a:r>
            <a:r>
              <a:rPr lang="en-IN" dirty="0"/>
              <a:t>areas.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Vaccination </a:t>
            </a:r>
            <a:r>
              <a:rPr lang="en-IN" dirty="0"/>
              <a:t>of humans with </a:t>
            </a:r>
            <a:r>
              <a:rPr lang="en-IN" dirty="0" smtClean="0"/>
              <a:t>17D </a:t>
            </a:r>
            <a:r>
              <a:rPr lang="en-IN" dirty="0"/>
              <a:t>vaccine </a:t>
            </a:r>
            <a:r>
              <a:rPr lang="en-IN" dirty="0" smtClean="0"/>
              <a:t>is the </a:t>
            </a:r>
            <a:r>
              <a:rPr lang="en-IN" dirty="0"/>
              <a:t>only control measure.</a:t>
            </a:r>
          </a:p>
        </p:txBody>
      </p:sp>
    </p:spTree>
    <p:extLst>
      <p:ext uri="{BB962C8B-B14F-4D97-AF65-F5344CB8AC3E}">
        <p14:creationId xmlns="" xmlns:p14="http://schemas.microsoft.com/office/powerpoint/2010/main" val="205579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Urban yellow fever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IN" dirty="0" smtClean="0"/>
              <a:t>VACCINATION</a:t>
            </a:r>
          </a:p>
          <a:p>
            <a:pPr marL="514350" indent="-514350">
              <a:buAutoNum type="arabicParenBoth"/>
            </a:pPr>
            <a:r>
              <a:rPr lang="en-IN" dirty="0" smtClean="0"/>
              <a:t>VECTOR CONTROL</a:t>
            </a:r>
          </a:p>
          <a:p>
            <a:pPr marL="514350" indent="-514350">
              <a:buAutoNum type="arabicParenBoth"/>
            </a:pPr>
            <a:r>
              <a:rPr lang="en-US" dirty="0"/>
              <a:t> </a:t>
            </a:r>
            <a:r>
              <a:rPr lang="en-IN" dirty="0"/>
              <a:t>SURVEILLANCE</a:t>
            </a:r>
          </a:p>
        </p:txBody>
      </p:sp>
    </p:spTree>
    <p:extLst>
      <p:ext uri="{BB962C8B-B14F-4D97-AF65-F5344CB8AC3E}">
        <p14:creationId xmlns="" xmlns:p14="http://schemas.microsoft.com/office/powerpoint/2010/main" val="2219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IN" sz="4000" dirty="0"/>
              <a:t>VACCINATION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algn="just"/>
            <a:r>
              <a:rPr lang="en-IN" sz="2200" dirty="0"/>
              <a:t>Rapid immunization of </a:t>
            </a:r>
            <a:r>
              <a:rPr lang="en-IN" sz="2200" dirty="0" smtClean="0"/>
              <a:t>the population </a:t>
            </a:r>
            <a:r>
              <a:rPr lang="en-IN" sz="2200" dirty="0"/>
              <a:t>at risk is the most effective control strategy </a:t>
            </a:r>
            <a:r>
              <a:rPr lang="en-IN" sz="2200" dirty="0" smtClean="0"/>
              <a:t>for yellow </a:t>
            </a:r>
            <a:r>
              <a:rPr lang="en-IN" sz="2200" dirty="0"/>
              <a:t>fever. </a:t>
            </a:r>
            <a:endParaRPr lang="en-IN" sz="2200" dirty="0" smtClean="0"/>
          </a:p>
          <a:p>
            <a:pPr algn="just"/>
            <a:r>
              <a:rPr lang="en-IN" sz="2200" dirty="0" smtClean="0"/>
              <a:t>For </a:t>
            </a:r>
            <a:r>
              <a:rPr lang="en-IN" sz="2200" dirty="0"/>
              <a:t>international use, the approved vaccine </a:t>
            </a:r>
            <a:r>
              <a:rPr lang="en-IN" sz="2200" dirty="0" smtClean="0"/>
              <a:t>is the </a:t>
            </a:r>
            <a:r>
              <a:rPr lang="en-IN" sz="2200" b="1" i="1" dirty="0"/>
              <a:t>17D vaccine</a:t>
            </a:r>
            <a:r>
              <a:rPr lang="en-IN" sz="2200" b="1" i="1" dirty="0" smtClean="0"/>
              <a:t>.</a:t>
            </a:r>
          </a:p>
          <a:p>
            <a:pPr algn="just"/>
            <a:r>
              <a:rPr lang="en-IN" sz="2200" b="1" i="1" dirty="0" smtClean="0"/>
              <a:t> </a:t>
            </a:r>
            <a:r>
              <a:rPr lang="en-IN" sz="2200" dirty="0"/>
              <a:t>It is a live attenuated vaccine </a:t>
            </a:r>
            <a:r>
              <a:rPr lang="en-IN" sz="2200" dirty="0" smtClean="0"/>
              <a:t>prepared from </a:t>
            </a:r>
            <a:r>
              <a:rPr lang="en-IN" sz="2200" dirty="0"/>
              <a:t>a non-virulent strain (</a:t>
            </a:r>
            <a:r>
              <a:rPr lang="en-IN" sz="2200" dirty="0" smtClean="0"/>
              <a:t>17Dstrain</a:t>
            </a:r>
            <a:r>
              <a:rPr lang="en-IN" sz="2200" dirty="0"/>
              <a:t>), which is grown </a:t>
            </a:r>
            <a:r>
              <a:rPr lang="en-IN" sz="2200" dirty="0" smtClean="0"/>
              <a:t>in chick </a:t>
            </a:r>
            <a:r>
              <a:rPr lang="en-IN" sz="2200" dirty="0"/>
              <a:t>embryo and subsequently </a:t>
            </a:r>
            <a:r>
              <a:rPr lang="en-IN" sz="2200" dirty="0" smtClean="0"/>
              <a:t>freeze-dried. </a:t>
            </a:r>
          </a:p>
          <a:p>
            <a:pPr algn="just"/>
            <a:r>
              <a:rPr lang="en-IN" sz="2200" dirty="0" smtClean="0"/>
              <a:t>It </a:t>
            </a:r>
            <a:r>
              <a:rPr lang="en-IN" sz="2200" dirty="0"/>
              <a:t>has to be stored between +5 </a:t>
            </a:r>
            <a:r>
              <a:rPr lang="en-IN" sz="2200" dirty="0" smtClean="0"/>
              <a:t>and -30 </a:t>
            </a:r>
            <a:r>
              <a:rPr lang="en-IN" sz="2200" dirty="0" err="1"/>
              <a:t>deg.C</a:t>
            </a:r>
            <a:r>
              <a:rPr lang="en-IN" sz="2200" dirty="0"/>
              <a:t>, preferably below zero deg. C until </a:t>
            </a:r>
            <a:r>
              <a:rPr lang="en-IN" sz="2200" dirty="0" smtClean="0"/>
              <a:t>reconstituted with </a:t>
            </a:r>
            <a:r>
              <a:rPr lang="en-IN" sz="2200" dirty="0"/>
              <a:t>the sterile, cold physiological saline diluent provided.</a:t>
            </a:r>
          </a:p>
          <a:p>
            <a:pPr algn="just"/>
            <a:r>
              <a:rPr lang="en-IN" sz="2200" dirty="0"/>
              <a:t>Reconstituted vaccine should be kept on ice, away </a:t>
            </a:r>
            <a:r>
              <a:rPr lang="en-IN" sz="2200" dirty="0" smtClean="0"/>
              <a:t>from sunlight</a:t>
            </a:r>
            <a:r>
              <a:rPr lang="en-IN" sz="2200" dirty="0"/>
              <a:t>, and discarded if not used within half an hour.</a:t>
            </a:r>
          </a:p>
          <a:p>
            <a:pPr algn="just"/>
            <a:r>
              <a:rPr lang="en-IN" sz="2200" dirty="0"/>
              <a:t>The vaccine is administered subcutaneously at </a:t>
            </a:r>
            <a:r>
              <a:rPr lang="en-IN" sz="2200" dirty="0" smtClean="0"/>
              <a:t>the insertion </a:t>
            </a:r>
            <a:r>
              <a:rPr lang="en-IN" sz="2200" dirty="0"/>
              <a:t>of deltoid in a single dose of 0.5 ml irrespective </a:t>
            </a:r>
            <a:r>
              <a:rPr lang="en-IN" sz="2200" dirty="0" smtClean="0"/>
              <a:t>of age</a:t>
            </a:r>
            <a:r>
              <a:rPr lang="en-IN" sz="2200" dirty="0"/>
              <a:t>. </a:t>
            </a:r>
            <a:endParaRPr lang="en-IN" sz="2200" dirty="0" smtClean="0"/>
          </a:p>
          <a:p>
            <a:pPr algn="just"/>
            <a:r>
              <a:rPr lang="en-IN" sz="2200" dirty="0" smtClean="0"/>
              <a:t>Immunity </a:t>
            </a:r>
            <a:r>
              <a:rPr lang="en-IN" sz="2200" dirty="0"/>
              <a:t>begins to appear on the 7th day and lasts </a:t>
            </a:r>
            <a:r>
              <a:rPr lang="en-IN" sz="2200" dirty="0" smtClean="0"/>
              <a:t>for more </a:t>
            </a:r>
            <a:r>
              <a:rPr lang="en-IN" sz="2200" dirty="0"/>
              <a:t>than 35 years, and possibly for life </a:t>
            </a:r>
            <a:r>
              <a:rPr lang="en-IN" sz="2200" i="1" dirty="0" smtClean="0"/>
              <a:t>.</a:t>
            </a:r>
          </a:p>
          <a:p>
            <a:pPr algn="just"/>
            <a:r>
              <a:rPr lang="en-IN" sz="2200" dirty="0" smtClean="0"/>
              <a:t>WHO</a:t>
            </a:r>
            <a:r>
              <a:rPr lang="en-IN" sz="2200" dirty="0"/>
              <a:t> </a:t>
            </a:r>
            <a:r>
              <a:rPr lang="en-IN" sz="2200" dirty="0" smtClean="0"/>
              <a:t>recommends </a:t>
            </a:r>
            <a:r>
              <a:rPr lang="en-IN" sz="2200" dirty="0"/>
              <a:t>revaccination after 10 years for </a:t>
            </a:r>
            <a:r>
              <a:rPr lang="en-IN" sz="2200" dirty="0" smtClean="0"/>
              <a:t>international travel.</a:t>
            </a:r>
          </a:p>
        </p:txBody>
      </p:sp>
    </p:spTree>
    <p:extLst>
      <p:ext uri="{BB962C8B-B14F-4D97-AF65-F5344CB8AC3E}">
        <p14:creationId xmlns="" xmlns:p14="http://schemas.microsoft.com/office/powerpoint/2010/main" val="35836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People who should not be vaccinated include </a:t>
            </a:r>
            <a:r>
              <a:rPr lang="en-IN" i="1" dirty="0"/>
              <a:t> </a:t>
            </a:r>
            <a:r>
              <a:rPr lang="en-IN" dirty="0"/>
              <a:t>:</a:t>
            </a:r>
          </a:p>
          <a:p>
            <a:pPr marL="0" indent="0" algn="just">
              <a:buNone/>
            </a:pPr>
            <a:r>
              <a:rPr lang="en-IN" dirty="0"/>
              <a:t>(a) children aged under 9 months for routine immunization (or under 6 months during an epidemic);</a:t>
            </a:r>
          </a:p>
          <a:p>
            <a:pPr marL="0" indent="0" algn="just">
              <a:buNone/>
            </a:pPr>
            <a:r>
              <a:rPr lang="en-IN" dirty="0"/>
              <a:t>(b) pregnant women - except during a yellow fever outbreak when the risk of infection is high;</a:t>
            </a:r>
          </a:p>
          <a:p>
            <a:pPr marL="0" indent="0" algn="just">
              <a:buNone/>
            </a:pPr>
            <a:r>
              <a:rPr lang="en-IN" dirty="0"/>
              <a:t>(c) people with severe allergies to egg protein; and</a:t>
            </a:r>
          </a:p>
          <a:p>
            <a:pPr marL="0" indent="0" algn="just">
              <a:buNone/>
            </a:pPr>
            <a:r>
              <a:rPr lang="en-IN" dirty="0"/>
              <a:t>(d) people with severe immunodeficiency caused by symptomatic HIV/AIDS or other causes, or in the presence of thymus disorder.</a:t>
            </a:r>
          </a:p>
          <a:p>
            <a:pPr algn="just"/>
            <a:r>
              <a:rPr lang="en-IN" dirty="0"/>
              <a:t>Mild post-</a:t>
            </a:r>
            <a:r>
              <a:rPr lang="en-IN" dirty="0" err="1"/>
              <a:t>vaccinial</a:t>
            </a:r>
            <a:r>
              <a:rPr lang="en-IN" dirty="0"/>
              <a:t> reactions (e.g., myalgia, headache, low-grade fever) may occur in 2-5 per cent of </a:t>
            </a:r>
            <a:r>
              <a:rPr lang="en-IN" dirty="0" err="1"/>
              <a:t>vaccinees</a:t>
            </a:r>
            <a:r>
              <a:rPr lang="en-IN" dirty="0"/>
              <a:t>, 5 to 10 days after </a:t>
            </a:r>
            <a:r>
              <a:rPr lang="en-IN" dirty="0" smtClean="0"/>
              <a:t>vaccination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1081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1016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YELLOW FEVER</vt:lpstr>
      <vt:lpstr>INTRODUCTION</vt:lpstr>
      <vt:lpstr>Slide 3</vt:lpstr>
      <vt:lpstr>Treatment</vt:lpstr>
      <vt:lpstr>Incubation period</vt:lpstr>
      <vt:lpstr>CONTROL OF YELLOW FEVER</vt:lpstr>
      <vt:lpstr>Urban yellow fever</vt:lpstr>
      <vt:lpstr>VACCINATION</vt:lpstr>
      <vt:lpstr>Slide 9</vt:lpstr>
      <vt:lpstr>VECTOR CONTROL</vt:lpstr>
      <vt:lpstr>SURVEILLANCE</vt:lpstr>
      <vt:lpstr>International measures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FEVER</dc:title>
  <dc:creator>Ajith.V.S.</dc:creator>
  <cp:lastModifiedBy>Dept. Of CM</cp:lastModifiedBy>
  <cp:revision>26</cp:revision>
  <dcterms:created xsi:type="dcterms:W3CDTF">2006-08-16T00:00:00Z</dcterms:created>
  <dcterms:modified xsi:type="dcterms:W3CDTF">2020-11-05T06:03:56Z</dcterms:modified>
</cp:coreProperties>
</file>